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70" r:id="rId4"/>
    <p:sldId id="259" r:id="rId5"/>
    <p:sldId id="282" r:id="rId6"/>
    <p:sldId id="284" r:id="rId7"/>
    <p:sldId id="285" r:id="rId8"/>
    <p:sldId id="288" r:id="rId9"/>
    <p:sldId id="260" r:id="rId10"/>
    <p:sldId id="277" r:id="rId11"/>
    <p:sldId id="291" r:id="rId12"/>
    <p:sldId id="287" r:id="rId13"/>
    <p:sldId id="278" r:id="rId14"/>
    <p:sldId id="289" r:id="rId15"/>
    <p:sldId id="297" r:id="rId16"/>
    <p:sldId id="279" r:id="rId17"/>
    <p:sldId id="301" r:id="rId18"/>
    <p:sldId id="293" r:id="rId19"/>
    <p:sldId id="296" r:id="rId20"/>
    <p:sldId id="299" r:id="rId21"/>
    <p:sldId id="281" r:id="rId22"/>
    <p:sldId id="30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/>
    <p:restoredTop sz="94663"/>
  </p:normalViewPr>
  <p:slideViewPr>
    <p:cSldViewPr snapToGrid="0" snapToObjects="1">
      <p:cViewPr>
        <p:scale>
          <a:sx n="115" d="100"/>
          <a:sy n="115" d="100"/>
        </p:scale>
        <p:origin x="648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>
</file>

<file path=ppt/media/image1.jpg>
</file>

<file path=ppt/media/image10.t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>
</file>

<file path=ppt/media/image18.jpg>
</file>

<file path=ppt/media/image19.jpg>
</file>

<file path=ppt/media/image2.tiff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>
</file>

<file path=ppt/media/image33.tif>
</file>

<file path=ppt/media/image34.tiff>
</file>

<file path=ppt/media/image35.tiff>
</file>

<file path=ppt/media/image4.png>
</file>

<file path=ppt/media/image5.png>
</file>

<file path=ppt/media/image6.png>
</file>

<file path=ppt/media/image7.tif>
</file>

<file path=ppt/media/image8.ti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8E33D-6C36-304D-8147-0C56D16FE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A35A9-6C83-AA41-9CA5-368A83301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074B6-1DF2-5640-8535-3A7B4FD2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FA86E-47D0-3346-B9A5-D1FBA73E8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A7396-7DA0-8C40-90A5-DAA3770CD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547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B7B61-B8F4-434F-926A-EB70EB16F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BBEB83-23BF-D34C-9F93-853C7E4D2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04D37-A12D-5B48-BA95-8B26C28B6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55DF4-CB17-8447-AFC5-F2FDFA202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F1527-93C5-BA4D-88E7-F17D535DE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65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1C154A-AD8F-714C-9072-D35D1FFCDD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91341B-224C-504D-9307-44974E1146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272C3-EB89-1342-9C4B-3690CDDEC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2E9A3-9609-6F48-9B16-7CFFC2D6D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C11C8-4B96-8049-99C7-56C75B76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4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C7A6E-32C8-154D-8D92-F29D7BD2B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D92C5-7D1F-1E4C-B6C2-92C836BC6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6920A-2856-BE40-94FE-4AE0B87B4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5E7E7-2EF9-0B4B-8566-03F7E3B1B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A2BC8-E5A6-D948-B0D4-65067D42E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29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2638A-96D7-7944-B876-95BD406FB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53076-E605-2C4B-B0BB-FA84A2047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37962-9940-F74E-9A54-DF3DDEBD4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374F4-3022-364C-87E6-351CDE0C6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3F1F1-2144-EC4B-8606-3D1E9D645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32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DED07-8596-1149-B516-1479F43FB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2DADB-2E8F-3942-90B4-8C675553A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658444-338A-D64A-8C67-23356FB7D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D2C6C-DB43-E842-948B-E62A78EE4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52716-7BAF-874C-9E5D-27F4B22E3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D782F-9090-2345-B7FB-1565FDA3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52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68111-771C-6F42-9966-965EB94E9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DB2AD-0307-EF45-9E2A-9D965CF02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9618EE-5AB0-E746-BD05-8DC93694C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76969F-C992-FB47-9007-301E37EF05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1717F5-F719-D740-AA13-F9ED202753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27E374-9CC0-4749-A59A-2DE3946DA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7F75D6-FAE9-0A4E-930F-57E0FD1D0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FB2F0A-767C-E943-8985-255819CA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517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50AFB-E1DE-BC44-9EED-095E19B18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7392CC-285D-244B-A00A-03B156D1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7E7B04-9E66-4949-B839-0333C5FAB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F89F5A-483F-FF4B-8E64-CF3553451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75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6F4F84-056D-EA49-88EA-F2C52C2AC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BE115C-422B-044C-9D41-B717CFD37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9DC190-F652-1249-875B-8A8DF94C9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80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5FB2F-AA77-0A4B-B02C-502C04856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C138E-235F-2547-BD80-756FAA4B0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896B3-F6CD-5E47-918E-5EA1216F9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B494AA-34F3-7844-9019-159816535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46AF8-7662-454F-856A-2A2A9DBB4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715A3E-5B89-FC46-BD24-3441B0525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8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B9B99-96F8-A445-9DA9-0D83E714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38DD41-6790-A04F-8988-AAD493E97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0593EB-23D1-C749-A00D-15251C403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CF2337-B2DD-444F-8ED3-642EA70C9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CF03A0-F9A8-E048-BD7D-F4DFB05B5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7D99F-3A7B-BB4A-8238-F38FE647E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3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D2F0D7-D818-5A4E-83B5-C0836868F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649F8-87C1-E047-989F-AA5D49DE8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4FCDF-7571-5540-9EC8-C4F524E874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B57BE-2BAE-964E-8FEB-E1EB70DA4BD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C5499-E563-7F41-8F38-6C72115136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436D9-DE22-B443-BF83-993FC5B96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D002C-5A67-FD48-A4C3-167C79FF9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68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8.jpg"/><Relationship Id="rId7" Type="http://schemas.openxmlformats.org/officeDocument/2006/relationships/image" Target="../media/image22.jpg"/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intro-to-deep-learnin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hyperlink" Target="https://en.wikipedia.org/wiki/Ramer%E2%80%93Douglas%E2%80%93Peucker_algorithm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35.208.27.233:5555/map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e.linkedin.com/in/dmitry-denisov-022102103" TargetMode="External"/><Relationship Id="rId2" Type="http://schemas.openxmlformats.org/officeDocument/2006/relationships/hyperlink" Target="mailto:dmitryhse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46DF2053-E489-CB4B-A736-D029F2AF63D0}"/>
              </a:ext>
            </a:extLst>
          </p:cNvPr>
          <p:cNvSpPr txBox="1">
            <a:spLocks/>
          </p:cNvSpPr>
          <p:nvPr/>
        </p:nvSpPr>
        <p:spPr>
          <a:xfrm>
            <a:off x="642601" y="2537842"/>
            <a:ext cx="10369168" cy="531222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/>
              <a:t>Building recognition using </a:t>
            </a:r>
            <a:r>
              <a:rPr lang="en-US" sz="4000" dirty="0" err="1"/>
              <a:t>Unet</a:t>
            </a:r>
            <a:endParaRPr lang="en-US" sz="4000" dirty="0"/>
          </a:p>
          <a:p>
            <a:endParaRPr lang="en-US" sz="4000" dirty="0"/>
          </a:p>
          <a:p>
            <a:endParaRPr lang="ru-RU" altLang="ru-RU" sz="4000" dirty="0"/>
          </a:p>
          <a:p>
            <a:endParaRPr lang="en-US" sz="4000" dirty="0"/>
          </a:p>
          <a:p>
            <a:r>
              <a:rPr lang="en-US" sz="4000" dirty="0"/>
              <a:t>December 7, 2019</a:t>
            </a:r>
            <a:endParaRPr lang="ru-RU" altLang="ru-RU" sz="4000" dirty="0"/>
          </a:p>
        </p:txBody>
      </p:sp>
    </p:spTree>
    <p:extLst>
      <p:ext uri="{BB962C8B-B14F-4D97-AF65-F5344CB8AC3E}">
        <p14:creationId xmlns:p14="http://schemas.microsoft.com/office/powerpoint/2010/main" val="3216820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ru-RU" sz="4000" b="1" dirty="0"/>
              <a:t>1 </a:t>
            </a:r>
            <a:r>
              <a:rPr lang="en-US" sz="4000" b="1" dirty="0"/>
              <a:t>step: Manually label data</a:t>
            </a:r>
          </a:p>
        </p:txBody>
      </p:sp>
      <p:pic>
        <p:nvPicPr>
          <p:cNvPr id="5" name="Picture 4" descr="A tall building in a city&#10;&#10;Description automatically generated">
            <a:extLst>
              <a:ext uri="{FF2B5EF4-FFF2-40B4-BE49-F238E27FC236}">
                <a16:creationId xmlns:a16="http://schemas.microsoft.com/office/drawing/2014/main" id="{F92CB048-1B40-9A49-88E1-5FC0618B7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712" y="1260806"/>
            <a:ext cx="8352138" cy="540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29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ru-RU" sz="4000" b="1" dirty="0"/>
              <a:t>1 </a:t>
            </a:r>
            <a:r>
              <a:rPr lang="en-US" sz="4000" b="1" dirty="0"/>
              <a:t>step: Manually label data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A219314-0323-1241-857A-D460CAE5D05A}"/>
              </a:ext>
            </a:extLst>
          </p:cNvPr>
          <p:cNvGrpSpPr/>
          <p:nvPr/>
        </p:nvGrpSpPr>
        <p:grpSpPr>
          <a:xfrm>
            <a:off x="3978235" y="1269460"/>
            <a:ext cx="4797630" cy="5548133"/>
            <a:chOff x="248407" y="2285296"/>
            <a:chExt cx="3363920" cy="319593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D099FA7-17F9-FB49-9B6C-157383F119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8407" y="2285296"/>
              <a:ext cx="1581990" cy="113301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6CCF578-8EDF-7D47-8D72-A95B53965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4946" y="3594143"/>
              <a:ext cx="2357381" cy="1887088"/>
            </a:xfrm>
            <a:prstGeom prst="rect">
              <a:avLst/>
            </a:prstGeom>
            <a:ln w="19050">
              <a:solidFill>
                <a:srgbClr val="86BC25"/>
              </a:solidFill>
              <a:prstDash val="sysDash"/>
            </a:ln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C66C8E8-44AF-D24D-838F-A785F238B3C0}"/>
                </a:ext>
              </a:extLst>
            </p:cNvPr>
            <p:cNvSpPr/>
            <p:nvPr/>
          </p:nvSpPr>
          <p:spPr>
            <a:xfrm>
              <a:off x="565130" y="2728348"/>
              <a:ext cx="173509" cy="123036"/>
            </a:xfrm>
            <a:prstGeom prst="rect">
              <a:avLst/>
            </a:prstGeom>
            <a:noFill/>
            <a:ln w="28575">
              <a:solidFill>
                <a:srgbClr val="86BC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EB158A2-0EC6-F44C-BEE4-D7DBE1DDB458}"/>
                </a:ext>
              </a:extLst>
            </p:cNvPr>
            <p:cNvCxnSpPr>
              <a:stCxn id="9" idx="3"/>
            </p:cNvCxnSpPr>
            <p:nvPr/>
          </p:nvCxnSpPr>
          <p:spPr>
            <a:xfrm>
              <a:off x="738639" y="2789866"/>
              <a:ext cx="1707443" cy="758912"/>
            </a:xfrm>
            <a:prstGeom prst="line">
              <a:avLst/>
            </a:prstGeom>
            <a:ln>
              <a:solidFill>
                <a:srgbClr val="86BC2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7470293-19A3-8D4B-AA34-DEFF7ACED4B5}"/>
                </a:ext>
              </a:extLst>
            </p:cNvPr>
            <p:cNvCxnSpPr>
              <a:cxnSpLocks/>
              <a:stCxn id="9" idx="2"/>
              <a:endCxn id="8" idx="1"/>
            </p:cNvCxnSpPr>
            <p:nvPr/>
          </p:nvCxnSpPr>
          <p:spPr>
            <a:xfrm>
              <a:off x="651885" y="2851384"/>
              <a:ext cx="603061" cy="1686303"/>
            </a:xfrm>
            <a:prstGeom prst="line">
              <a:avLst/>
            </a:prstGeom>
            <a:ln>
              <a:solidFill>
                <a:srgbClr val="86BC2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6128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ru-RU" sz="4000" b="1" dirty="0"/>
              <a:t>1 </a:t>
            </a:r>
            <a:r>
              <a:rPr lang="en-US" sz="4000" b="1" dirty="0"/>
              <a:t>step: Manually label data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028C12-69C8-9D4D-BAE6-D6029B055950}"/>
              </a:ext>
            </a:extLst>
          </p:cNvPr>
          <p:cNvSpPr/>
          <p:nvPr/>
        </p:nvSpPr>
        <p:spPr>
          <a:xfrm>
            <a:off x="776260" y="5483926"/>
            <a:ext cx="3788229" cy="37440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dirty="0">
                <a:solidFill>
                  <a:schemeClr val="tx1"/>
                </a:solidFill>
              </a:rPr>
              <a:t>So we got two files: 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*.</a:t>
            </a:r>
            <a:r>
              <a:rPr lang="en-US" dirty="0" err="1">
                <a:solidFill>
                  <a:schemeClr val="tx1"/>
                </a:solidFill>
              </a:rPr>
              <a:t>tif</a:t>
            </a:r>
            <a:r>
              <a:rPr lang="en-US" dirty="0">
                <a:solidFill>
                  <a:schemeClr val="tx1"/>
                </a:solidFill>
              </a:rPr>
              <a:t> images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json with coordinates (~200-300 buildings)</a:t>
            </a:r>
          </a:p>
        </p:txBody>
      </p:sp>
      <p:pic>
        <p:nvPicPr>
          <p:cNvPr id="6" name="Picture 5" descr="A close up of text on the side of a building&#10;&#10;Description automatically generated">
            <a:extLst>
              <a:ext uri="{FF2B5EF4-FFF2-40B4-BE49-F238E27FC236}">
                <a16:creationId xmlns:a16="http://schemas.microsoft.com/office/drawing/2014/main" id="{E8C95731-C492-424A-A23E-4DE60892D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7520" y="1393274"/>
            <a:ext cx="6031107" cy="50996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2C7B47F-AB3C-E544-A9F3-DBF4A6FBA005}"/>
              </a:ext>
            </a:extLst>
          </p:cNvPr>
          <p:cNvSpPr/>
          <p:nvPr/>
        </p:nvSpPr>
        <p:spPr>
          <a:xfrm>
            <a:off x="6791498" y="1607560"/>
            <a:ext cx="1820487" cy="1662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23DDCE-C48A-EB4A-AC22-871A8945496D}"/>
              </a:ext>
            </a:extLst>
          </p:cNvPr>
          <p:cNvSpPr/>
          <p:nvPr/>
        </p:nvSpPr>
        <p:spPr>
          <a:xfrm>
            <a:off x="7151716" y="3685185"/>
            <a:ext cx="1820487" cy="1662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A1D99B5-2BB7-B447-820D-91DDE191B66B}"/>
              </a:ext>
            </a:extLst>
          </p:cNvPr>
          <p:cNvCxnSpPr/>
          <p:nvPr/>
        </p:nvCxnSpPr>
        <p:spPr>
          <a:xfrm flipH="1">
            <a:off x="10174075" y="1097197"/>
            <a:ext cx="574158" cy="510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79465C52-9C70-144A-BB11-BB92E0EB9F2E}"/>
              </a:ext>
            </a:extLst>
          </p:cNvPr>
          <p:cNvSpPr/>
          <p:nvPr/>
        </p:nvSpPr>
        <p:spPr>
          <a:xfrm>
            <a:off x="9673061" y="1607560"/>
            <a:ext cx="1002028" cy="14493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5FD588-B1C9-A145-A942-A90AD363029C}"/>
              </a:ext>
            </a:extLst>
          </p:cNvPr>
          <p:cNvSpPr/>
          <p:nvPr/>
        </p:nvSpPr>
        <p:spPr>
          <a:xfrm>
            <a:off x="8671033" y="1618220"/>
            <a:ext cx="967874" cy="13427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4F26172-D5BA-6942-8DEC-AEAC37031D6E}"/>
              </a:ext>
            </a:extLst>
          </p:cNvPr>
          <p:cNvCxnSpPr>
            <a:cxnSpLocks/>
          </p:cNvCxnSpPr>
          <p:nvPr/>
        </p:nvCxnSpPr>
        <p:spPr>
          <a:xfrm flipH="1">
            <a:off x="9112999" y="1035391"/>
            <a:ext cx="525908" cy="5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0B2F897-1AF9-3C4C-A405-8A0E4CF91B4D}"/>
              </a:ext>
            </a:extLst>
          </p:cNvPr>
          <p:cNvSpPr txBox="1"/>
          <p:nvPr/>
        </p:nvSpPr>
        <p:spPr>
          <a:xfrm>
            <a:off x="9263378" y="716860"/>
            <a:ext cx="1157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longitude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5ECCBA-331D-4D46-AEE6-BC2ECAB4C8A9}"/>
              </a:ext>
            </a:extLst>
          </p:cNvPr>
          <p:cNvSpPr txBox="1"/>
          <p:nvPr/>
        </p:nvSpPr>
        <p:spPr>
          <a:xfrm>
            <a:off x="10474315" y="824466"/>
            <a:ext cx="1157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latitude</a:t>
            </a:r>
          </a:p>
        </p:txBody>
      </p:sp>
    </p:spTree>
    <p:extLst>
      <p:ext uri="{BB962C8B-B14F-4D97-AF65-F5344CB8AC3E}">
        <p14:creationId xmlns:p14="http://schemas.microsoft.com/office/powerpoint/2010/main" val="3254431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2</a:t>
            </a:r>
            <a:r>
              <a:rPr lang="ru-RU" sz="4000" b="1" dirty="0"/>
              <a:t> </a:t>
            </a:r>
            <a:r>
              <a:rPr lang="en-US" sz="4000" b="1" dirty="0"/>
              <a:t>step: data preparation for training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7AEE32-19FA-AB4E-9586-3698EEDCAC94}"/>
              </a:ext>
            </a:extLst>
          </p:cNvPr>
          <p:cNvSpPr/>
          <p:nvPr/>
        </p:nvSpPr>
        <p:spPr>
          <a:xfrm>
            <a:off x="617838" y="2001795"/>
            <a:ext cx="6682805" cy="37440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For each</a:t>
            </a:r>
            <a:r>
              <a:rPr lang="ru-RU" sz="2000" dirty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satellite image create binary mask using json</a:t>
            </a:r>
            <a:endParaRPr lang="ru-RU" sz="20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Each each image from training dataset cut on 128x128 blocks</a:t>
            </a: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Data augmentation: rotation of pairs (image, binary mask) by 90, 180 and 270 degrees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8F56B7-C98E-E04E-9B4F-83BECB5FA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643" y="4516978"/>
            <a:ext cx="4666735" cy="1481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7D892D-5CE7-E54A-9510-334A09A29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643" y="2080815"/>
            <a:ext cx="4413765" cy="243945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70748E3-9534-A548-8685-C06EEFD2E0BB}"/>
              </a:ext>
            </a:extLst>
          </p:cNvPr>
          <p:cNvSpPr/>
          <p:nvPr/>
        </p:nvSpPr>
        <p:spPr>
          <a:xfrm>
            <a:off x="10482943" y="4158926"/>
            <a:ext cx="940980" cy="325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796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2</a:t>
            </a:r>
            <a:r>
              <a:rPr lang="ru-RU" sz="4000" b="1" dirty="0"/>
              <a:t> </a:t>
            </a:r>
            <a:r>
              <a:rPr lang="en-US" sz="4000" b="1" dirty="0"/>
              <a:t>step: data preparation for training</a:t>
            </a:r>
          </a:p>
        </p:txBody>
      </p:sp>
      <p:pic>
        <p:nvPicPr>
          <p:cNvPr id="6" name="Picture 5" descr="A view of a city&#10;&#10;Description automatically generated">
            <a:extLst>
              <a:ext uri="{FF2B5EF4-FFF2-40B4-BE49-F238E27FC236}">
                <a16:creationId xmlns:a16="http://schemas.microsoft.com/office/drawing/2014/main" id="{4060D684-FAE9-4A4F-88CF-F0B438AD0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0296" y="1623765"/>
            <a:ext cx="3393408" cy="310682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10" name="Picture 9" descr="A view of a city&#10;&#10;Description automatically generated">
            <a:extLst>
              <a:ext uri="{FF2B5EF4-FFF2-40B4-BE49-F238E27FC236}">
                <a16:creationId xmlns:a16="http://schemas.microsoft.com/office/drawing/2014/main" id="{327DD9D3-BDD3-6745-B85C-0CC35886E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0296" y="2028891"/>
            <a:ext cx="3058519" cy="28002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16" name="Picture 15" descr="A picture containing building, photo, street, city&#10;&#10;Description automatically generated">
            <a:extLst>
              <a:ext uri="{FF2B5EF4-FFF2-40B4-BE49-F238E27FC236}">
                <a16:creationId xmlns:a16="http://schemas.microsoft.com/office/drawing/2014/main" id="{D7508068-CFF5-414C-AB21-49AA593D0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660" y="2209800"/>
            <a:ext cx="920494" cy="920494"/>
          </a:xfrm>
          <a:prstGeom prst="rect">
            <a:avLst/>
          </a:prstGeom>
        </p:spPr>
      </p:pic>
      <p:pic>
        <p:nvPicPr>
          <p:cNvPr id="18" name="Picture 17" descr="A picture containing building, photo, circuit, large&#10;&#10;Description automatically generated">
            <a:extLst>
              <a:ext uri="{FF2B5EF4-FFF2-40B4-BE49-F238E27FC236}">
                <a16:creationId xmlns:a16="http://schemas.microsoft.com/office/drawing/2014/main" id="{E5286A29-75CE-1541-B4AB-D5F6CC826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382" y="2209800"/>
            <a:ext cx="920494" cy="920494"/>
          </a:xfrm>
          <a:prstGeom prst="rect">
            <a:avLst/>
          </a:prstGeom>
        </p:spPr>
      </p:pic>
      <p:pic>
        <p:nvPicPr>
          <p:cNvPr id="24" name="Picture 23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7CE5DF-7BFF-9F49-978E-5A874763C7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5660" y="3135312"/>
            <a:ext cx="920494" cy="920494"/>
          </a:xfrm>
          <a:prstGeom prst="rect">
            <a:avLst/>
          </a:prstGeom>
        </p:spPr>
      </p:pic>
      <p:pic>
        <p:nvPicPr>
          <p:cNvPr id="26" name="Picture 2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314BDAC-6D45-9643-8DEC-DC5337FCF9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5382" y="3177177"/>
            <a:ext cx="920494" cy="92049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3952761-AD2C-4546-82F8-F5F2F2513E0D}"/>
              </a:ext>
            </a:extLst>
          </p:cNvPr>
          <p:cNvSpPr txBox="1"/>
          <p:nvPr/>
        </p:nvSpPr>
        <p:spPr>
          <a:xfrm>
            <a:off x="3186411" y="2764562"/>
            <a:ext cx="2505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+ Json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88F869-37B5-A34E-8AAA-87B74490A1FF}"/>
              </a:ext>
            </a:extLst>
          </p:cNvPr>
          <p:cNvSpPr txBox="1"/>
          <p:nvPr/>
        </p:nvSpPr>
        <p:spPr>
          <a:xfrm>
            <a:off x="9196154" y="2715512"/>
            <a:ext cx="1521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...</a:t>
            </a:r>
          </a:p>
        </p:txBody>
      </p:sp>
      <p:pic>
        <p:nvPicPr>
          <p:cNvPr id="30" name="Picture 29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921B2218-9ABA-E442-868E-C9ECF1BEFF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14738" y="3135312"/>
            <a:ext cx="920494" cy="920494"/>
          </a:xfrm>
          <a:prstGeom prst="rect">
            <a:avLst/>
          </a:prstGeom>
        </p:spPr>
      </p:pic>
      <p:pic>
        <p:nvPicPr>
          <p:cNvPr id="32" name="Picture 31" descr="A picture containing indoor, sitting, keyboard, table&#10;&#10;Description automatically generated">
            <a:extLst>
              <a:ext uri="{FF2B5EF4-FFF2-40B4-BE49-F238E27FC236}">
                <a16:creationId xmlns:a16="http://schemas.microsoft.com/office/drawing/2014/main" id="{D7776E5A-1DB5-E74B-B400-E1BEC25238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14738" y="2179711"/>
            <a:ext cx="920494" cy="92049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095148AF-A0E6-3744-995F-A2174046BD52}"/>
              </a:ext>
            </a:extLst>
          </p:cNvPr>
          <p:cNvSpPr txBox="1"/>
          <p:nvPr/>
        </p:nvSpPr>
        <p:spPr>
          <a:xfrm>
            <a:off x="10757615" y="2715511"/>
            <a:ext cx="1521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...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68427BE5-A2A6-724A-BD49-274E94277D97}"/>
              </a:ext>
            </a:extLst>
          </p:cNvPr>
          <p:cNvSpPr/>
          <p:nvPr/>
        </p:nvSpPr>
        <p:spPr>
          <a:xfrm>
            <a:off x="5088194" y="3100205"/>
            <a:ext cx="1755058" cy="2616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10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3</a:t>
            </a:r>
            <a:r>
              <a:rPr lang="ru-RU" sz="4000" b="1" dirty="0"/>
              <a:t> </a:t>
            </a:r>
            <a:r>
              <a:rPr lang="en-US" sz="4000" b="1" dirty="0"/>
              <a:t>step: Metrics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8552592-FDF2-A144-9D13-9C5CEDB2D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23882"/>
            <a:ext cx="5305124" cy="18833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A032917-AD48-8748-BD40-AB03FBD15A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94" y="1383919"/>
            <a:ext cx="5271510" cy="1787143"/>
          </a:xfrm>
          <a:prstGeom prst="rect">
            <a:avLst/>
          </a:prstGeom>
        </p:spPr>
      </p:pic>
      <p:pic>
        <p:nvPicPr>
          <p:cNvPr id="21" name="Picture 2" descr="ÐÐ°ÑÑÐ¸Ð½ÐºÐ¸ Ð¿Ð¾ Ð·Ð°Ð¿ÑÐ¾ÑÑ cross entropy loss formula">
            <a:extLst>
              <a:ext uri="{FF2B5EF4-FFF2-40B4-BE49-F238E27FC236}">
                <a16:creationId xmlns:a16="http://schemas.microsoft.com/office/drawing/2014/main" id="{066DCA0D-6C99-374F-8ABE-A5D80FB279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752" y="1839295"/>
            <a:ext cx="3412426" cy="907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AA8179B-59CD-754C-B360-065CBDC8B799}"/>
              </a:ext>
            </a:extLst>
          </p:cNvPr>
          <p:cNvCxnSpPr>
            <a:cxnSpLocks/>
          </p:cNvCxnSpPr>
          <p:nvPr/>
        </p:nvCxnSpPr>
        <p:spPr>
          <a:xfrm>
            <a:off x="6777767" y="1540042"/>
            <a:ext cx="0" cy="5069416"/>
          </a:xfrm>
          <a:prstGeom prst="line">
            <a:avLst/>
          </a:prstGeom>
          <a:ln w="571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F78F85-5D3D-8747-8C4F-7A6A72A4D55E}"/>
              </a:ext>
            </a:extLst>
          </p:cNvPr>
          <p:cNvSpPr txBox="1"/>
          <p:nvPr/>
        </p:nvSpPr>
        <p:spPr>
          <a:xfrm>
            <a:off x="7539136" y="1247654"/>
            <a:ext cx="30640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Loss function: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28EDD78-8C9A-9E4B-8C15-CD159C58285A}"/>
                  </a:ext>
                </a:extLst>
              </p:cNvPr>
              <p:cNvSpPr/>
              <p:nvPr/>
            </p:nvSpPr>
            <p:spPr>
              <a:xfrm>
                <a:off x="381114" y="5825961"/>
                <a:ext cx="4264436" cy="6669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𝐽𝑎𝑐𝑐𝑎𝑟𝑑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𝑔𝑟𝑜𝑢𝑛𝑑</m:t>
                          </m:r>
                          <m:r>
                            <m:rPr>
                              <m:lit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𝑡𝑟𝑢𝑡h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∩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𝑝𝑟𝑒𝑑𝑖𝑐𝑡𝑖𝑜𝑛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𝑔𝑟𝑜𝑢𝑛𝑑</m:t>
                          </m:r>
                          <m:r>
                            <m:rPr>
                              <m:lit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𝑡𝑟𝑢𝑡h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∪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𝑝𝑟𝑒𝑑𝑖𝑐𝑡𝑖𝑜𝑛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28EDD78-8C9A-9E4B-8C15-CD159C5828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114" y="5825961"/>
                <a:ext cx="4264436" cy="666914"/>
              </a:xfrm>
              <a:prstGeom prst="rect">
                <a:avLst/>
              </a:prstGeom>
              <a:blipFill>
                <a:blip r:embed="rId5"/>
                <a:stretch>
                  <a:fillRect b="-94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D2B917F-BB69-9049-B5EE-321371A3F025}"/>
                  </a:ext>
                </a:extLst>
              </p:cNvPr>
              <p:cNvSpPr/>
              <p:nvPr/>
            </p:nvSpPr>
            <p:spPr>
              <a:xfrm>
                <a:off x="391661" y="5036985"/>
                <a:ext cx="4246355" cy="6669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𝐷𝑖𝑐𝑒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2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𝑔𝑟𝑜𝑢𝑛𝑑</m:t>
                          </m:r>
                          <m:r>
                            <m:rPr>
                              <m:lit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𝑡𝑟𝑢𝑡h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∩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𝑝𝑟𝑒𝑑𝑖𝑐𝑡𝑖𝑜𝑛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𝑔𝑟𝑜𝑢𝑛𝑑</m:t>
                              </m:r>
                              <m:r>
                                <m:rPr>
                                  <m:lit/>
                                </m:rPr>
                                <a:rPr lang="en-US" i="0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𝑡𝑟𝑢𝑡h</m:t>
                              </m:r>
                            </m:e>
                          </m:d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+|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𝑝𝑟𝑒𝑑𝑖𝑐𝑡𝑖𝑜𝑛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D2B917F-BB69-9049-B5EE-321371A3F0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661" y="5036985"/>
                <a:ext cx="4246355" cy="666914"/>
              </a:xfrm>
              <a:prstGeom prst="rect">
                <a:avLst/>
              </a:prstGeom>
              <a:blipFill>
                <a:blip r:embed="rId6"/>
                <a:stretch>
                  <a:fillRect b="-94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AA4D1F0-D610-AD4C-B9CD-AAB40E751A64}"/>
                  </a:ext>
                </a:extLst>
              </p:cNvPr>
              <p:cNvSpPr/>
              <p:nvPr/>
            </p:nvSpPr>
            <p:spPr>
              <a:xfrm>
                <a:off x="4437332" y="6462748"/>
                <a:ext cx="237712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𝐷𝑖𝑐𝑒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𝐽𝑎𝑐𝑐𝑎𝑟𝑑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∈[0;1]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AA4D1F0-D610-AD4C-B9CD-AAB40E751A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7332" y="6462748"/>
                <a:ext cx="2377126" cy="369332"/>
              </a:xfrm>
              <a:prstGeom prst="rect">
                <a:avLst/>
              </a:prstGeom>
              <a:blipFill>
                <a:blip r:embed="rId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5882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4</a:t>
            </a:r>
            <a:r>
              <a:rPr lang="ru-RU" sz="4000" b="1" dirty="0"/>
              <a:t> </a:t>
            </a:r>
            <a:r>
              <a:rPr lang="en-US" sz="4000" b="1" dirty="0"/>
              <a:t>step: model &amp; training</a:t>
            </a:r>
          </a:p>
        </p:txBody>
      </p:sp>
      <p:pic>
        <p:nvPicPr>
          <p:cNvPr id="7" name="Picture 6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989AEBC8-C4F8-7E48-9D82-089822203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033746"/>
            <a:ext cx="9753600" cy="45800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0B7D66-6EF8-4745-8E54-BA2A1B4BCA9F}"/>
              </a:ext>
            </a:extLst>
          </p:cNvPr>
          <p:cNvSpPr/>
          <p:nvPr/>
        </p:nvSpPr>
        <p:spPr>
          <a:xfrm>
            <a:off x="10048240" y="3596640"/>
            <a:ext cx="82296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704BAD-B3BA-BD4B-88E3-0A51CD85B894}"/>
              </a:ext>
            </a:extLst>
          </p:cNvPr>
          <p:cNvSpPr/>
          <p:nvPr/>
        </p:nvSpPr>
        <p:spPr>
          <a:xfrm>
            <a:off x="8666480" y="2229168"/>
            <a:ext cx="304800" cy="3430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C6F07243-7A46-C541-90B9-2DD14CB5BD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512" t="55642" r="51459" b="41121"/>
          <a:stretch/>
        </p:blipFill>
        <p:spPr>
          <a:xfrm>
            <a:off x="8789614" y="2389346"/>
            <a:ext cx="100385" cy="14822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6F0412D-BB61-0948-8212-E5466D3B3466}"/>
              </a:ext>
            </a:extLst>
          </p:cNvPr>
          <p:cNvSpPr/>
          <p:nvPr/>
        </p:nvSpPr>
        <p:spPr>
          <a:xfrm>
            <a:off x="2731347" y="3892471"/>
            <a:ext cx="265854" cy="638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A80C40-F9BF-2041-B095-F777E081E257}"/>
              </a:ext>
            </a:extLst>
          </p:cNvPr>
          <p:cNvSpPr/>
          <p:nvPr/>
        </p:nvSpPr>
        <p:spPr>
          <a:xfrm>
            <a:off x="7269481" y="3892470"/>
            <a:ext cx="265854" cy="638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481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4</a:t>
            </a:r>
            <a:r>
              <a:rPr lang="ru-RU" sz="4000" b="1" dirty="0"/>
              <a:t> </a:t>
            </a:r>
            <a:r>
              <a:rPr lang="en-US" sz="4000" b="1" dirty="0"/>
              <a:t>step: model &amp; training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5EA14D-A2B5-D145-BCBD-A2A94EE94C95}"/>
              </a:ext>
            </a:extLst>
          </p:cNvPr>
          <p:cNvSpPr/>
          <p:nvPr/>
        </p:nvSpPr>
        <p:spPr>
          <a:xfrm>
            <a:off x="617838" y="2001795"/>
            <a:ext cx="7257199" cy="37440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285750" indent="-285750">
              <a:buFontTx/>
              <a:buChar char="-"/>
            </a:pPr>
            <a:r>
              <a:rPr lang="en-US" sz="2400" dirty="0" err="1">
                <a:solidFill>
                  <a:schemeClr val="tx1"/>
                </a:solidFill>
              </a:rPr>
              <a:t>Unet</a:t>
            </a:r>
            <a:r>
              <a:rPr lang="en-US" sz="2400" dirty="0">
                <a:solidFill>
                  <a:schemeClr val="tx1"/>
                </a:solidFill>
              </a:rPr>
              <a:t> model training with weights starting from pretrained weights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Jaccard ~0.885, dice </a:t>
            </a:r>
            <a:r>
              <a:rPr lang="en-US" sz="2400" dirty="0" err="1">
                <a:solidFill>
                  <a:schemeClr val="tx1"/>
                </a:solidFill>
              </a:rPr>
              <a:t>coeff</a:t>
            </a:r>
            <a:r>
              <a:rPr lang="en-US" sz="2400" dirty="0">
                <a:solidFill>
                  <a:schemeClr val="tx1"/>
                </a:solidFill>
              </a:rPr>
              <a:t> 0.94, f1 score ~ 0.96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3-4 hours of training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One GPU Tesla P1000</a:t>
            </a:r>
            <a:endParaRPr lang="ru-RU" sz="24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Model validation</a:t>
            </a:r>
          </a:p>
          <a:p>
            <a:pPr marL="285750" indent="-285750">
              <a:buFontTx/>
              <a:buChar char="-"/>
            </a:pPr>
            <a:endParaRPr lang="en-US" sz="24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3DE5D-6A6F-464B-9B4D-08BA488E7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453" y="3445280"/>
            <a:ext cx="2217910" cy="250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543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ED62978-E223-B048-935D-E2216DAB4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830" y="140110"/>
            <a:ext cx="6698883" cy="657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0071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able, chair, sitting, umbrella&#10;&#10;Description automatically generated">
            <a:extLst>
              <a:ext uri="{FF2B5EF4-FFF2-40B4-BE49-F238E27FC236}">
                <a16:creationId xmlns:a16="http://schemas.microsoft.com/office/drawing/2014/main" id="{3DB3099A-E757-2C42-80B2-5ED70E9E0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850" y="0"/>
            <a:ext cx="7480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522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AE6F917-D3D6-A648-9A98-B96EF30B5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1550" y="193050"/>
            <a:ext cx="3119438" cy="778500"/>
          </a:xfrm>
        </p:spPr>
        <p:txBody>
          <a:bodyPr>
            <a:normAutofit/>
          </a:bodyPr>
          <a:lstStyle/>
          <a:p>
            <a:r>
              <a:rPr lang="en-US" sz="2600" dirty="0"/>
              <a:t>Who am I?</a:t>
            </a:r>
            <a:endParaRPr lang="ru-RU" sz="2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10C131-DA54-9841-A93B-C134B5C0C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6446"/>
            <a:ext cx="2075720" cy="2662792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76C73535-5CEA-2549-B647-999ADC5923D1}"/>
              </a:ext>
            </a:extLst>
          </p:cNvPr>
          <p:cNvSpPr txBox="1">
            <a:spLocks/>
          </p:cNvSpPr>
          <p:nvPr/>
        </p:nvSpPr>
        <p:spPr>
          <a:xfrm>
            <a:off x="2535831" y="1847982"/>
            <a:ext cx="7553324" cy="3162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Tx/>
              <a:buChar char="-"/>
            </a:pPr>
            <a:r>
              <a:rPr lang="en-US" sz="2100" dirty="0"/>
              <a:t>Bachelor’s degree in Applied Mathematics and Informatics</a:t>
            </a:r>
          </a:p>
          <a:p>
            <a:pPr marL="342900" indent="-342900" algn="l">
              <a:buFontTx/>
              <a:buChar char="-"/>
            </a:pPr>
            <a:r>
              <a:rPr lang="en-US" sz="2100" dirty="0"/>
              <a:t>Master’s degree </a:t>
            </a:r>
            <a:r>
              <a:rPr lang="en-GB" sz="2100" dirty="0"/>
              <a:t>in Data Science </a:t>
            </a:r>
          </a:p>
          <a:p>
            <a:pPr marL="342900" indent="-342900" algn="l">
              <a:buFontTx/>
              <a:buChar char="-"/>
            </a:pPr>
            <a:r>
              <a:rPr lang="en-GB" sz="2100" dirty="0"/>
              <a:t>Conducted course on Deep Learning in HSE university. Materials of course: </a:t>
            </a:r>
            <a:r>
              <a:rPr lang="en-GB" sz="2100" dirty="0">
                <a:hlinkClick r:id="rId3"/>
              </a:rPr>
              <a:t>https://www.coursera.org/learn/intro-to-deep-learning</a:t>
            </a:r>
            <a:endParaRPr lang="en-GB" sz="2100" dirty="0"/>
          </a:p>
          <a:p>
            <a:pPr marL="342900" indent="-342900" algn="l">
              <a:buFontTx/>
              <a:buChar char="-"/>
            </a:pPr>
            <a:r>
              <a:rPr lang="en-GB" sz="2100" dirty="0"/>
              <a:t>Previously worked in Deloitte Moscow</a:t>
            </a:r>
          </a:p>
          <a:p>
            <a:pPr marL="342900" indent="-342900" algn="l">
              <a:buFontTx/>
              <a:buChar char="-"/>
            </a:pPr>
            <a:r>
              <a:rPr lang="en-GB" sz="2100" dirty="0"/>
              <a:t>Work in Deloitte Dubai since July, 2019</a:t>
            </a:r>
          </a:p>
          <a:p>
            <a:pPr marL="342900" indent="-342900" algn="l">
              <a:buFontTx/>
              <a:buChar char="-"/>
            </a:pPr>
            <a:endParaRPr lang="en-GB" sz="2100" dirty="0"/>
          </a:p>
          <a:p>
            <a:pPr algn="l"/>
            <a:br>
              <a:rPr lang="en-GB" sz="2100" dirty="0"/>
            </a:br>
            <a:r>
              <a:rPr lang="en-US" sz="2100" dirty="0"/>
              <a:t> </a:t>
            </a:r>
            <a:endParaRPr lang="ru-RU" sz="2100" dirty="0"/>
          </a:p>
        </p:txBody>
      </p:sp>
    </p:spTree>
    <p:extLst>
      <p:ext uri="{BB962C8B-B14F-4D97-AF65-F5344CB8AC3E}">
        <p14:creationId xmlns:p14="http://schemas.microsoft.com/office/powerpoint/2010/main" val="2082193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5</a:t>
            </a:r>
            <a:r>
              <a:rPr lang="ru-RU" sz="4000" b="1" dirty="0"/>
              <a:t> </a:t>
            </a:r>
            <a:r>
              <a:rPr lang="en-US" sz="4000" b="1" dirty="0"/>
              <a:t>step: Polygons extraction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CE0724-CBA3-354F-ADEF-D2D1CE655AA7}"/>
              </a:ext>
            </a:extLst>
          </p:cNvPr>
          <p:cNvSpPr/>
          <p:nvPr/>
        </p:nvSpPr>
        <p:spPr>
          <a:xfrm>
            <a:off x="617838" y="1828801"/>
            <a:ext cx="10515600" cy="39170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Output of NN: Probabilistic heatmap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Necessary output of NN: json with coordinates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BB4B61-9EDC-8149-AFCA-AC3FF58D3CE2}"/>
              </a:ext>
            </a:extLst>
          </p:cNvPr>
          <p:cNvSpPr/>
          <p:nvPr/>
        </p:nvSpPr>
        <p:spPr>
          <a:xfrm>
            <a:off x="617838" y="3279229"/>
            <a:ext cx="10515600" cy="39170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400" dirty="0">
                <a:solidFill>
                  <a:schemeClr val="tx1"/>
                </a:solidFill>
              </a:rPr>
              <a:t>Solution: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Thresholding of heatmaps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Douglas-</a:t>
            </a:r>
            <a:r>
              <a:rPr lang="en-US" sz="2400" dirty="0" err="1">
                <a:solidFill>
                  <a:schemeClr val="tx1"/>
                </a:solidFill>
              </a:rPr>
              <a:t>Peucker</a:t>
            </a:r>
            <a:r>
              <a:rPr lang="en-US" sz="2400" dirty="0">
                <a:solidFill>
                  <a:schemeClr val="tx1"/>
                </a:solidFill>
              </a:rPr>
              <a:t> algorithm </a:t>
            </a:r>
            <a:r>
              <a:rPr lang="en-US" sz="2400" dirty="0">
                <a:hlinkClick r:id="rId2"/>
              </a:rPr>
              <a:t>https://en.wikipedia.org/wiki/Ramer%E2%80%93Douglas%E2%80%93Peucker_algorithm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130FE8-1219-B54B-8BAE-47AA0D78D0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6" b="31585"/>
          <a:stretch/>
        </p:blipFill>
        <p:spPr>
          <a:xfrm>
            <a:off x="6556829" y="4845569"/>
            <a:ext cx="4349064" cy="137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6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6</a:t>
            </a:r>
            <a:r>
              <a:rPr lang="ru-RU" sz="4000" b="1" dirty="0"/>
              <a:t> </a:t>
            </a:r>
            <a:r>
              <a:rPr lang="en-US" sz="4000" b="1" dirty="0"/>
              <a:t>step: Demo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04FC85-8B8F-6F4B-942E-7821143BDC54}"/>
              </a:ext>
            </a:extLst>
          </p:cNvPr>
          <p:cNvSpPr txBox="1"/>
          <p:nvPr/>
        </p:nvSpPr>
        <p:spPr>
          <a:xfrm>
            <a:off x="838200" y="2448232"/>
            <a:ext cx="9426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hlinkClick r:id="rId2"/>
              </a:rPr>
              <a:t>http://35.208.27.233:5555/map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278381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58BD9-879F-B14B-B779-1406B6CBC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sz="4000" b="1" dirty="0"/>
              <a:t>Contacts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D38F2-AE50-4F41-9A90-B1CC8E345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dirty="0">
                <a:hlinkClick r:id="rId2"/>
              </a:rPr>
              <a:t>dmitryhse@gmail.com</a:t>
            </a:r>
            <a:endParaRPr lang="en-US" dirty="0"/>
          </a:p>
          <a:p>
            <a:r>
              <a:rPr lang="en-US" dirty="0">
                <a:hlinkClick r:id="rId3"/>
              </a:rPr>
              <a:t>https://ae.linkedin.com/in/dmitry-denisov-022102103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B89DDB-A04B-0F40-807D-DE66A591F4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1535" y="3342970"/>
            <a:ext cx="2968930" cy="296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761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C445B-04EA-C742-9DAB-1B040608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82928"/>
            <a:ext cx="5120114" cy="1692794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Building recognition</a:t>
            </a:r>
            <a:endParaRPr lang="en-US" b="1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3E3DDEA-BE20-054A-895B-216D8C109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u="sng" dirty="0"/>
              <a:t>Aim of the project</a:t>
            </a:r>
            <a:r>
              <a:rPr lang="en-US" sz="1800" dirty="0"/>
              <a:t>: </a:t>
            </a:r>
          </a:p>
          <a:p>
            <a:pPr marL="514350" indent="-514350">
              <a:buAutoNum type="arabicPeriod"/>
            </a:pPr>
            <a:r>
              <a:rPr lang="en-US" sz="1800" dirty="0"/>
              <a:t>Detect buildings on satellite images</a:t>
            </a:r>
          </a:p>
          <a:p>
            <a:pPr marL="514350" indent="-514350">
              <a:buAutoNum type="arabicPeriod"/>
            </a:pPr>
            <a:r>
              <a:rPr lang="en-US" sz="1800" dirty="0"/>
              <a:t>Match them with internal client Database and find illegal buildings</a:t>
            </a:r>
            <a:endParaRPr lang="en-US" sz="1800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28BDBC-8781-6645-A96A-8696C3DF18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44" r="16117" b="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217EEF2-EA94-E04A-BC17-D43C28A7CECD}"/>
              </a:ext>
            </a:extLst>
          </p:cNvPr>
          <p:cNvSpPr txBox="1">
            <a:spLocks/>
          </p:cNvSpPr>
          <p:nvPr/>
        </p:nvSpPr>
        <p:spPr>
          <a:xfrm>
            <a:off x="838200" y="2297199"/>
            <a:ext cx="105156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/>
            </a:pPr>
            <a:endParaRPr lang="ru-RU" altLang="ru-RU" sz="2400" dirty="0"/>
          </a:p>
        </p:txBody>
      </p:sp>
    </p:spTree>
    <p:extLst>
      <p:ext uri="{BB962C8B-B14F-4D97-AF65-F5344CB8AC3E}">
        <p14:creationId xmlns:p14="http://schemas.microsoft.com/office/powerpoint/2010/main" val="4155532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Motivation for recognition: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34961B-C1C0-FD4A-9066-63CC103F7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0432" y="1325971"/>
            <a:ext cx="5891135" cy="516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241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Motivation for recognition: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F5D9A-9A8A-794B-B86F-6F92EB045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0432" y="1325971"/>
            <a:ext cx="5891135" cy="5166904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CAC2CE95-8F4E-C34D-A4C7-42DCE6B8D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590" y="1210808"/>
            <a:ext cx="5965758" cy="528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2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Motivation for recognition: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A5B793-C53C-0C46-AE7B-7B72FE74C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150" y="1690688"/>
            <a:ext cx="39497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048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Motivation for recognition: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4F5E5144-C666-5D41-83C2-AF66542AB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149" y="1690688"/>
            <a:ext cx="3962769" cy="442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998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en-US" sz="4000" b="1" dirty="0"/>
              <a:t>ML formulation of the problem:</a:t>
            </a:r>
          </a:p>
        </p:txBody>
      </p:sp>
      <p:pic>
        <p:nvPicPr>
          <p:cNvPr id="3" name="Picture 2" descr="A view of a city&#10;&#10;Description automatically generated">
            <a:extLst>
              <a:ext uri="{FF2B5EF4-FFF2-40B4-BE49-F238E27FC236}">
                <a16:creationId xmlns:a16="http://schemas.microsoft.com/office/drawing/2014/main" id="{5CBCC39E-21B1-1F49-9D0F-3CFEA82AF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690688"/>
            <a:ext cx="3832491" cy="3549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194849-9174-E34E-A9E5-9BAF24DC5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067" y="1701948"/>
            <a:ext cx="3820333" cy="35383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CAA902-DF2E-844F-8FEC-291CA994B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5391" y="2289248"/>
            <a:ext cx="3820333" cy="254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375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68E9BC-6256-AE44-A157-0D101F43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numCol="1">
            <a:normAutofit/>
          </a:bodyPr>
          <a:lstStyle/>
          <a:p>
            <a:r>
              <a:rPr lang="ru-RU" sz="4000" b="1" dirty="0"/>
              <a:t>1 </a:t>
            </a:r>
            <a:r>
              <a:rPr lang="en-US" sz="4000" b="1" dirty="0"/>
              <a:t>step: Gathering Satellite images</a:t>
            </a:r>
          </a:p>
        </p:txBody>
      </p:sp>
      <p:pic>
        <p:nvPicPr>
          <p:cNvPr id="11" name="Picture 10" descr="A view of a city&#10;&#10;Description automatically generated">
            <a:extLst>
              <a:ext uri="{FF2B5EF4-FFF2-40B4-BE49-F238E27FC236}">
                <a16:creationId xmlns:a16="http://schemas.microsoft.com/office/drawing/2014/main" id="{03BA9E2B-BF5E-9A43-B798-EC8939210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450" y="1406768"/>
            <a:ext cx="4366732" cy="4044464"/>
          </a:xfrm>
          <a:prstGeom prst="rect">
            <a:avLst/>
          </a:prstGeom>
        </p:spPr>
      </p:pic>
      <p:pic>
        <p:nvPicPr>
          <p:cNvPr id="13" name="Picture 12" descr="A close up of many tall buildings&#10;&#10;Description automatically generated">
            <a:extLst>
              <a:ext uri="{FF2B5EF4-FFF2-40B4-BE49-F238E27FC236}">
                <a16:creationId xmlns:a16="http://schemas.microsoft.com/office/drawing/2014/main" id="{87264293-4154-4342-8AB7-D42213D51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71" y="1406768"/>
            <a:ext cx="4353417" cy="40444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9E6FF8-B421-CD44-A82E-9CC32C594973}"/>
              </a:ext>
            </a:extLst>
          </p:cNvPr>
          <p:cNvSpPr/>
          <p:nvPr/>
        </p:nvSpPr>
        <p:spPr>
          <a:xfrm>
            <a:off x="657971" y="5529509"/>
            <a:ext cx="9748532" cy="1325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Each image has format *.</a:t>
            </a:r>
            <a:r>
              <a:rPr lang="en-US" dirty="0" err="1">
                <a:solidFill>
                  <a:schemeClr val="tx1"/>
                </a:solidFill>
              </a:rPr>
              <a:t>tif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Each image has </a:t>
            </a:r>
            <a:r>
              <a:rPr lang="en-US" dirty="0" err="1">
                <a:solidFill>
                  <a:schemeClr val="tx1"/>
                </a:solidFill>
              </a:rPr>
              <a:t>MetaData</a:t>
            </a:r>
            <a:r>
              <a:rPr lang="en-US" dirty="0">
                <a:solidFill>
                  <a:schemeClr val="tx1"/>
                </a:solidFill>
              </a:rPr>
              <a:t> inside: coordinates of top left corner + scale (necessary for visualization purposes on maps)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Gdal</a:t>
            </a:r>
            <a:r>
              <a:rPr lang="en-US" dirty="0">
                <a:solidFill>
                  <a:schemeClr val="tx1"/>
                </a:solidFill>
              </a:rPr>
              <a:t> library in python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879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7431</TotalTime>
  <Words>369</Words>
  <Application>Microsoft Macintosh PowerPoint</Application>
  <PresentationFormat>Widescreen</PresentationFormat>
  <Paragraphs>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Building recognition</vt:lpstr>
      <vt:lpstr>Motivation for recognition:</vt:lpstr>
      <vt:lpstr>Motivation for recognition:</vt:lpstr>
      <vt:lpstr>Motivation for recognition:</vt:lpstr>
      <vt:lpstr>Motivation for recognition:</vt:lpstr>
      <vt:lpstr>ML formulation of the problem:</vt:lpstr>
      <vt:lpstr>1 step: Gathering Satellite images</vt:lpstr>
      <vt:lpstr>1 step: Manually label data</vt:lpstr>
      <vt:lpstr>1 step: Manually label data</vt:lpstr>
      <vt:lpstr>1 step: Manually label data</vt:lpstr>
      <vt:lpstr>2 step: data preparation for training</vt:lpstr>
      <vt:lpstr>2 step: data preparation for training</vt:lpstr>
      <vt:lpstr>3 step: Metrics</vt:lpstr>
      <vt:lpstr>4 step: model &amp; training</vt:lpstr>
      <vt:lpstr>4 step: model &amp; training</vt:lpstr>
      <vt:lpstr>PowerPoint Presentation</vt:lpstr>
      <vt:lpstr>PowerPoint Presentation</vt:lpstr>
      <vt:lpstr>5 step: Polygons extraction</vt:lpstr>
      <vt:lpstr>6 step: Demo</vt:lpstr>
      <vt:lpstr>Contacts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Денисов Дмитрий Михайлович</dc:creator>
  <cp:lastModifiedBy>Денисов Дмитрий Михайлович</cp:lastModifiedBy>
  <cp:revision>37</cp:revision>
  <dcterms:created xsi:type="dcterms:W3CDTF">2019-11-30T19:41:18Z</dcterms:created>
  <dcterms:modified xsi:type="dcterms:W3CDTF">2019-12-06T22:23:52Z</dcterms:modified>
</cp:coreProperties>
</file>

<file path=docProps/thumbnail.jpeg>
</file>